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7" r:id="rId2"/>
    <p:sldId id="285" r:id="rId3"/>
    <p:sldId id="286" r:id="rId4"/>
    <p:sldId id="303" r:id="rId5"/>
    <p:sldId id="257" r:id="rId6"/>
    <p:sldId id="258" r:id="rId7"/>
    <p:sldId id="259" r:id="rId8"/>
    <p:sldId id="260" r:id="rId9"/>
    <p:sldId id="261" r:id="rId10"/>
    <p:sldId id="262" r:id="rId11"/>
    <p:sldId id="307" r:id="rId12"/>
    <p:sldId id="263" r:id="rId13"/>
    <p:sldId id="264" r:id="rId14"/>
    <p:sldId id="306" r:id="rId15"/>
    <p:sldId id="304" r:id="rId16"/>
    <p:sldId id="268" r:id="rId17"/>
    <p:sldId id="287" r:id="rId18"/>
    <p:sldId id="271" r:id="rId19"/>
    <p:sldId id="274" r:id="rId20"/>
    <p:sldId id="273" r:id="rId21"/>
    <p:sldId id="291" r:id="rId22"/>
    <p:sldId id="301" r:id="rId23"/>
    <p:sldId id="302" r:id="rId24"/>
    <p:sldId id="280" r:id="rId25"/>
    <p:sldId id="277" r:id="rId26"/>
    <p:sldId id="300" r:id="rId27"/>
    <p:sldId id="275" r:id="rId28"/>
    <p:sldId id="289" r:id="rId29"/>
    <p:sldId id="270" r:id="rId30"/>
    <p:sldId id="288" r:id="rId31"/>
    <p:sldId id="265" r:id="rId32"/>
    <p:sldId id="292" r:id="rId33"/>
    <p:sldId id="295" r:id="rId34"/>
    <p:sldId id="296" r:id="rId35"/>
    <p:sldId id="293" r:id="rId36"/>
    <p:sldId id="294" r:id="rId37"/>
    <p:sldId id="305" r:id="rId38"/>
    <p:sldId id="283" r:id="rId39"/>
    <p:sldId id="281" r:id="rId40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4" autoAdjust="0"/>
  </p:normalViewPr>
  <p:slideViewPr>
    <p:cSldViewPr snapToGrid="0" snapToObjects="1">
      <p:cViewPr varScale="1">
        <p:scale>
          <a:sx n="113" d="100"/>
          <a:sy n="113" d="100"/>
        </p:scale>
        <p:origin x="1144" y="184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Bar Chart Example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3-6447-B9CF-990DFDC73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3-6447-B9CF-990DFDC73D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3-6447-B9CF-990DFDC73D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53-6447-B9CF-990DFDC73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5236672"/>
        <c:axId val="1100907520"/>
      </c:barChart>
      <c:catAx>
        <c:axId val="7352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0907520"/>
        <c:crosses val="autoZero"/>
        <c:auto val="1"/>
        <c:lblAlgn val="ctr"/>
        <c:lblOffset val="100"/>
        <c:noMultiLvlLbl val="0"/>
      </c:catAx>
      <c:valAx>
        <c:axId val="1100907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23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Pie Chart Example</a:t>
            </a:r>
          </a:p>
        </c:rich>
      </c:tx>
      <c:layout>
        <c:manualLayout>
          <c:xMode val="edge"/>
          <c:yMode val="edge"/>
          <c:x val="0.362899361582970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4-9240-8F6E-2646D791E3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64-9240-8F6E-2646D791E3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264-9240-8F6E-2646D791E30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264-9240-8F6E-2646D791E30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64-9240-8F6E-2646D791E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099391585700802"/>
          <c:y val="0.36722002031364998"/>
          <c:w val="9.6225480572708494E-2"/>
          <c:h val="0.278226490001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</a:t>
            </a:r>
            <a:r>
              <a:rPr lang="en-US"/>
              <a:t>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74" y="2487883"/>
            <a:ext cx="12561453" cy="2015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3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  <p:sldLayoutId id="2147483693" r:id="rId2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services.colostate.edu/communications-coordination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74" Type="http://schemas.openxmlformats.org/officeDocument/2006/relationships/image" Target="../media/image87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9" Type="http://schemas.openxmlformats.org/officeDocument/2006/relationships/image" Target="../media/image52.png"/><Relationship Id="rId34" Type="http://schemas.openxmlformats.org/officeDocument/2006/relationships/image" Target="../media/image47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74" Type="http://schemas.openxmlformats.org/officeDocument/2006/relationships/image" Target="../media/image87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9" Type="http://schemas.openxmlformats.org/officeDocument/2006/relationships/image" Target="../media/image52.png"/><Relationship Id="rId34" Type="http://schemas.openxmlformats.org/officeDocument/2006/relationships/image" Target="../media/image47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.png"/><Relationship Id="rId21" Type="http://schemas.openxmlformats.org/officeDocument/2006/relationships/image" Target="../media/image34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74" Type="http://schemas.openxmlformats.org/officeDocument/2006/relationships/image" Target="../media/image87.png"/><Relationship Id="rId5" Type="http://schemas.openxmlformats.org/officeDocument/2006/relationships/image" Target="../media/image18.png"/><Relationship Id="rId61" Type="http://schemas.openxmlformats.org/officeDocument/2006/relationships/image" Target="../media/image74.png"/><Relationship Id="rId19" Type="http://schemas.openxmlformats.org/officeDocument/2006/relationships/image" Target="../media/image3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10" Type="http://schemas.openxmlformats.org/officeDocument/2006/relationships/image" Target="../media/image23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9" Type="http://schemas.openxmlformats.org/officeDocument/2006/relationships/image" Target="../media/image52.png"/><Relationship Id="rId34" Type="http://schemas.openxmlformats.org/officeDocument/2006/relationships/image" Target="../media/image47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6" Type="http://schemas.openxmlformats.org/officeDocument/2006/relationships/image" Target="../media/image89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Import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28075" y="2487882"/>
            <a:ext cx="12561453" cy="4790741"/>
          </a:xfrm>
        </p:spPr>
        <p:txBody>
          <a:bodyPr/>
          <a:lstStyle/>
          <a:p>
            <a:r>
              <a:rPr lang="en-US" dirty="0"/>
              <a:t>Keep this file open. Also open your old PowerPoint presentation.</a:t>
            </a:r>
          </a:p>
          <a:p>
            <a:r>
              <a:rPr lang="en-US" dirty="0"/>
              <a:t>In your old presentation, highlight desired slides from the thumbnails on the left </a:t>
            </a:r>
            <a:br>
              <a:rPr lang="en-US" dirty="0"/>
            </a:br>
            <a:r>
              <a:rPr lang="en-US" dirty="0"/>
              <a:t>(press Shift to highlight multiple slides, or Ctrl + A to highlight all slides).</a:t>
            </a:r>
          </a:p>
          <a:p>
            <a:r>
              <a:rPr lang="en-US" dirty="0"/>
              <a:t>Right click and select “Copy” (or press Ctrl + C to copy).</a:t>
            </a:r>
          </a:p>
          <a:p>
            <a:r>
              <a:rPr lang="en-US" dirty="0"/>
              <a:t>Come back to this file, click above the first thumbnail on the left, right click and select </a:t>
            </a:r>
            <a:br>
              <a:rPr lang="en-US" dirty="0"/>
            </a:br>
            <a:r>
              <a:rPr lang="en-US" dirty="0"/>
              <a:t>“Paste Options” &gt; “Use Destination Theme” (or press Ctrl + V to paste).</a:t>
            </a:r>
          </a:p>
          <a:p>
            <a:r>
              <a:rPr lang="en-US" dirty="0"/>
              <a:t>Your slides  will now be in the correct template, but will likely need some finessing. </a:t>
            </a:r>
            <a:br>
              <a:rPr lang="en-US" dirty="0"/>
            </a:br>
            <a:r>
              <a:rPr lang="en-US" dirty="0"/>
              <a:t>Right click each slide to choose the correct layout, then click “Reset Slide.” </a:t>
            </a:r>
          </a:p>
          <a:p>
            <a:r>
              <a:rPr lang="en-US" dirty="0"/>
              <a:t>Note: This template’s slide size is Widescreen (16:9). </a:t>
            </a:r>
          </a:p>
          <a:p>
            <a:r>
              <a:rPr lang="en-US" dirty="0"/>
              <a:t>Please contact your </a:t>
            </a:r>
            <a:r>
              <a:rPr lang="en-US" dirty="0">
                <a:hlinkClick r:id="rId2"/>
              </a:rPr>
              <a:t>Creative Services</a:t>
            </a:r>
            <a:r>
              <a:rPr lang="en-US" dirty="0"/>
              <a:t> project manager to request your unit identifier.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302199" y="3"/>
            <a:ext cx="1979802" cy="4114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Instructions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0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Get Census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813560"/>
            <a:ext cx="10363200" cy="5958840"/>
          </a:xfrm>
        </p:spPr>
        <p:txBody>
          <a:bodyPr>
            <a:noAutofit/>
          </a:bodyPr>
          <a:lstStyle/>
          <a:p>
            <a:pPr marL="1439291" indent="0">
              <a:buNone/>
            </a:pPr>
            <a:r>
              <a:rPr b="1" dirty="0" err="1">
                <a:solidFill>
                  <a:srgbClr val="007020"/>
                </a:solidFill>
                <a:latin typeface="Courier"/>
              </a:rPr>
              <a:t>get_acs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902000"/>
                </a:solidFill>
                <a:latin typeface="Courier"/>
              </a:rPr>
              <a:t>geography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"county"</a:t>
            </a:r>
            <a:r>
              <a:rPr dirty="0">
                <a:latin typeface="Courier"/>
              </a:rPr>
              <a:t>, 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902000"/>
                </a:solidFill>
                <a:latin typeface="Courier"/>
              </a:rPr>
              <a:t>variables =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902000"/>
                </a:solidFill>
                <a:latin typeface="Courier"/>
              </a:rPr>
              <a:t>population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"B00001_001"</a:t>
            </a:r>
            <a:r>
              <a:rPr dirty="0">
                <a:latin typeface="Courier"/>
              </a:rPr>
              <a:t>), 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902000"/>
                </a:solidFill>
                <a:latin typeface="Courier"/>
              </a:rPr>
              <a:t>year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2018</a:t>
            </a:r>
            <a:r>
              <a:rPr dirty="0">
                <a:latin typeface="Courier"/>
              </a:rPr>
              <a:t>)</a:t>
            </a:r>
            <a:endParaRPr lang="en-US" dirty="0">
              <a:latin typeface="Courier"/>
            </a:endParaRPr>
          </a:p>
          <a:p>
            <a:pPr marL="1439291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tibble</a:t>
            </a:r>
            <a:r>
              <a:rPr dirty="0">
                <a:latin typeface="Courier"/>
              </a:rPr>
              <a:t>: 3,220 x 4
##    GEOID NAME                     variable   estimate
##    &lt;</a:t>
            </a:r>
            <a:r>
              <a:rPr dirty="0" err="1">
                <a:latin typeface="Courier"/>
              </a:rPr>
              <a:t>chr</a:t>
            </a:r>
            <a:r>
              <a:rPr dirty="0">
                <a:latin typeface="Courier"/>
              </a:rPr>
              <a:t>&gt; &lt;</a:t>
            </a:r>
            <a:r>
              <a:rPr dirty="0" err="1">
                <a:latin typeface="Courier"/>
              </a:rPr>
              <a:t>chr</a:t>
            </a:r>
            <a:r>
              <a:rPr dirty="0">
                <a:latin typeface="Courier"/>
              </a:rPr>
              <a:t>&gt;                    &lt;</a:t>
            </a:r>
            <a:r>
              <a:rPr dirty="0" err="1">
                <a:latin typeface="Courier"/>
              </a:rPr>
              <a:t>chr</a:t>
            </a:r>
            <a:r>
              <a:rPr dirty="0">
                <a:latin typeface="Courier"/>
              </a:rPr>
              <a:t>&gt;   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01001 Autauga County, Alabama  population     3500
##  2 01003 Baldwin County, Alabama  population    11500
##  3 01005 Barbour County, Alabama  population     3000
##  4 01007 Bibb County, Alabama     population     1500
##  5 01009 Blount County, Alabama   population     5000
##  6 01011 Bullock County, Alabama  population      600
##  7 01013 Butler County, Alabama   population     1900
##  8 01015 Calhoun County, Alabama  population     8400
##  9 01017 Chambers County, Alabama population     2600
## 10 01019 Cherokee County, Alabama population     2200
## # … with 3,210 more rows</a:t>
            </a:r>
          </a:p>
        </p:txBody>
      </p:sp>
    </p:spTree>
    <p:extLst>
      <p:ext uri="{BB962C8B-B14F-4D97-AF65-F5344CB8AC3E}">
        <p14:creationId xmlns:p14="http://schemas.microsoft.com/office/powerpoint/2010/main" val="329706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09E4-E321-F749-B0FA-A984ACB6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what </a:t>
            </a:r>
            <a:r>
              <a:rPr lang="en-US" dirty="0" err="1"/>
              <a:t>varianle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16FA-21DD-D643-B565-0877344B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74" y="2487883"/>
            <a:ext cx="12561453" cy="5195525"/>
          </a:xfrm>
        </p:spPr>
        <p:txBody>
          <a:bodyPr/>
          <a:lstStyle/>
          <a:p>
            <a:pPr marL="1439291" indent="0">
              <a:buNone/>
            </a:pPr>
            <a:r>
              <a:rPr lang="en-US" b="1" dirty="0" err="1">
                <a:solidFill>
                  <a:srgbClr val="007020"/>
                </a:solidFill>
                <a:latin typeface="Courier"/>
              </a:rPr>
              <a:t>load_variables</a:t>
            </a:r>
            <a:r>
              <a:rPr lang="en-US" dirty="0">
                <a:latin typeface="Courier"/>
              </a:rPr>
              <a:t>(</a:t>
            </a:r>
            <a:r>
              <a:rPr lang="en-US" dirty="0">
                <a:solidFill>
                  <a:srgbClr val="40A070"/>
                </a:solidFill>
                <a:latin typeface="Courier"/>
              </a:rPr>
              <a:t>2018</a:t>
            </a:r>
            <a:r>
              <a:rPr lang="en-US" dirty="0">
                <a:latin typeface="Courier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/>
              </a:rPr>
              <a:t>"acs5"</a:t>
            </a:r>
            <a:r>
              <a:rPr lang="en-US" dirty="0">
                <a:latin typeface="Courier"/>
              </a:rPr>
              <a:t>, </a:t>
            </a:r>
            <a:r>
              <a:rPr lang="en-US" dirty="0">
                <a:solidFill>
                  <a:srgbClr val="902000"/>
                </a:solidFill>
                <a:latin typeface="Courier"/>
              </a:rPr>
              <a:t>cache =</a:t>
            </a:r>
            <a:r>
              <a:rPr lang="en-US" dirty="0">
                <a:latin typeface="Courier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/>
              </a:rPr>
              <a:t>TRUE</a:t>
            </a:r>
            <a:r>
              <a:rPr lang="en-US" dirty="0">
                <a:latin typeface="Courier"/>
              </a:rPr>
              <a:t>)</a:t>
            </a:r>
          </a:p>
          <a:p>
            <a:pPr marL="1439291" indent="0">
              <a:buNone/>
            </a:pPr>
            <a:r>
              <a:rPr lang="en-US" dirty="0">
                <a:latin typeface="Courier"/>
              </a:rPr>
              <a:t>## # A </a:t>
            </a:r>
            <a:r>
              <a:rPr lang="en-US" dirty="0" err="1">
                <a:latin typeface="Courier"/>
              </a:rPr>
              <a:t>tibble</a:t>
            </a:r>
            <a:r>
              <a:rPr lang="en-US" dirty="0">
                <a:latin typeface="Courier"/>
              </a:rPr>
              <a:t>: 26,996 x 3
##    name       label                           concept                           
##    &lt;</a:t>
            </a:r>
            <a:r>
              <a:rPr lang="en-US" dirty="0" err="1">
                <a:latin typeface="Courier"/>
              </a:rPr>
              <a:t>chr</a:t>
            </a:r>
            <a:r>
              <a:rPr lang="en-US" dirty="0">
                <a:latin typeface="Courier"/>
              </a:rPr>
              <a:t>&gt;      &lt;</a:t>
            </a:r>
            <a:r>
              <a:rPr lang="en-US" dirty="0" err="1">
                <a:latin typeface="Courier"/>
              </a:rPr>
              <a:t>chr</a:t>
            </a:r>
            <a:r>
              <a:rPr lang="en-US" dirty="0">
                <a:latin typeface="Courier"/>
              </a:rPr>
              <a:t>&gt;                           &lt;</a:t>
            </a:r>
            <a:r>
              <a:rPr lang="en-US" dirty="0" err="1">
                <a:latin typeface="Courier"/>
              </a:rPr>
              <a:t>chr</a:t>
            </a:r>
            <a:r>
              <a:rPr lang="en-US" dirty="0">
                <a:latin typeface="Courier"/>
              </a:rPr>
              <a:t>&gt;                             
##  1 B00001_001 Estimate!!Total                 UNWEIGHTED SAMPLE COUNT OF THE PO…
##  2 B00002_001 Estimate!!Total                 UNWEIGHTED SAMPLE HOUSING UNITS   
##  3 B01001_001 Estimate!!Total                 SEX BY AGE                        
##  4 B01001_002 Estimate!!Total!!Male           SEX BY AGE                        
## # … with 26,986 more rows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6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to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73" y="2819601"/>
            <a:ext cx="14236313" cy="4635372"/>
          </a:xfrm>
        </p:spPr>
        <p:txBody>
          <a:bodyPr/>
          <a:lstStyle/>
          <a:p>
            <a:pPr marL="1439291" indent="0">
              <a:buNone/>
            </a:pPr>
            <a:r>
              <a:rPr sz="2040" dirty="0" err="1">
                <a:latin typeface="Courier"/>
              </a:rPr>
              <a:t>cases_pop_county</a:t>
            </a:r>
            <a:r>
              <a:rPr sz="2040" dirty="0">
                <a:latin typeface="Courier"/>
              </a:rPr>
              <a:t> &lt;-</a:t>
            </a:r>
            <a:r>
              <a:rPr sz="2040" dirty="0">
                <a:solidFill>
                  <a:srgbClr val="4070A0"/>
                </a:solidFill>
                <a:latin typeface="Courier"/>
              </a:rPr>
              <a:t> </a:t>
            </a:r>
            <a:r>
              <a:rPr sz="2040" b="1" dirty="0" err="1">
                <a:solidFill>
                  <a:srgbClr val="007020"/>
                </a:solidFill>
                <a:latin typeface="Courier"/>
              </a:rPr>
              <a:t>read.csv</a:t>
            </a:r>
            <a:r>
              <a:rPr sz="2040" dirty="0">
                <a:latin typeface="Courier"/>
              </a:rPr>
              <a:t>(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"raw-data/</a:t>
            </a:r>
            <a:r>
              <a:rPr sz="2040" dirty="0" err="1">
                <a:solidFill>
                  <a:srgbClr val="4070A0"/>
                </a:solidFill>
                <a:latin typeface="Courier"/>
              </a:rPr>
              <a:t>counties_pop_casew.csv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</a:t>
            </a:r>
            <a:r>
              <a:rPr sz="2040" dirty="0">
                <a:latin typeface="Courier"/>
              </a:rPr>
              <a:t>)</a:t>
            </a:r>
            <a:br>
              <a:rPr dirty="0"/>
            </a:br>
            <a:r>
              <a:rPr sz="2040" dirty="0" err="1">
                <a:latin typeface="Courier"/>
              </a:rPr>
              <a:t>cases_pop_county</a:t>
            </a:r>
            <a:r>
              <a:rPr sz="2040" dirty="0">
                <a:latin typeface="Courier"/>
              </a:rPr>
              <a:t> </a:t>
            </a:r>
            <a:r>
              <a:rPr sz="204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2040" dirty="0">
                <a:solidFill>
                  <a:srgbClr val="4070A0"/>
                </a:solidFill>
                <a:latin typeface="Courier"/>
              </a:rPr>
              <a:t> </a:t>
            </a:r>
            <a:r>
              <a:rPr sz="2040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sz="2040" dirty="0">
                <a:latin typeface="Courier"/>
              </a:rPr>
              <a:t>()</a:t>
            </a:r>
          </a:p>
          <a:p>
            <a:pPr marL="1439291" indent="0">
              <a:buNone/>
            </a:pPr>
            <a:r>
              <a:rPr sz="2040" dirty="0">
                <a:latin typeface="Courier"/>
              </a:rPr>
              <a:t>##   GEOID    county          state variable estimate total </a:t>
            </a:r>
            <a:r>
              <a:rPr sz="2040" dirty="0" err="1">
                <a:latin typeface="Courier"/>
              </a:rPr>
              <a:t>casepercap</a:t>
            </a:r>
            <a:r>
              <a:rPr sz="2040" dirty="0">
                <a:latin typeface="Courier"/>
              </a:rPr>
              <a:t>
## 1 45001 Abbeville South Carolina      pop     2100   972   46285.71
## 2 51001  Accomack       Virginia      pop     3200  1357   42406.25
## 3 16001       Ada          Idaho      pop    24000 26209  109204.17
## 4 19001     Adair           Iowa      pop     1700   444   26117.65
## 5 21001     Adair       Kentucky      pop     1800   990   55000.00
## 6 29001     Adair       Missouri      pop     2700  1221   45222.22</a:t>
            </a:r>
          </a:p>
        </p:txBody>
      </p:sp>
    </p:spTree>
    <p:extLst>
      <p:ext uri="{BB962C8B-B14F-4D97-AF65-F5344CB8AC3E}">
        <p14:creationId xmlns:p14="http://schemas.microsoft.com/office/powerpoint/2010/main" val="359300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Get polygons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48" y="1957446"/>
            <a:ext cx="11685659" cy="6548733"/>
          </a:xfrm>
        </p:spPr>
        <p:txBody>
          <a:bodyPr>
            <a:normAutofit fontScale="77500" lnSpcReduction="20000"/>
          </a:bodyPr>
          <a:lstStyle/>
          <a:p>
            <a:pPr marL="1439291" indent="0">
              <a:buNone/>
            </a:pPr>
            <a:r>
              <a:rPr sz="204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sz="2040" dirty="0">
                <a:latin typeface="Courier"/>
              </a:rPr>
              <a:t>(raster)</a:t>
            </a:r>
            <a:endParaRPr lang="en-US" sz="2040" dirty="0">
              <a:latin typeface="Courier"/>
            </a:endParaRPr>
          </a:p>
          <a:p>
            <a:pPr marL="1439291" indent="0">
              <a:buNone/>
            </a:pPr>
            <a:r>
              <a:rPr sz="2040" dirty="0">
                <a:latin typeface="Courier"/>
              </a:rPr>
              <a:t>USA &lt;-</a:t>
            </a:r>
            <a:r>
              <a:rPr sz="2040" dirty="0">
                <a:solidFill>
                  <a:srgbClr val="4070A0"/>
                </a:solidFill>
                <a:latin typeface="Courier"/>
              </a:rPr>
              <a:t> </a:t>
            </a:r>
            <a:r>
              <a:rPr sz="2040" b="1" dirty="0" err="1">
                <a:solidFill>
                  <a:srgbClr val="007020"/>
                </a:solidFill>
                <a:latin typeface="Courier"/>
              </a:rPr>
              <a:t>getData</a:t>
            </a:r>
            <a:r>
              <a:rPr sz="2040" dirty="0">
                <a:latin typeface="Courier"/>
              </a:rPr>
              <a:t>(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"GADM"</a:t>
            </a:r>
            <a:r>
              <a:rPr sz="2040" dirty="0">
                <a:latin typeface="Courier"/>
              </a:rPr>
              <a:t>, </a:t>
            </a:r>
            <a:r>
              <a:rPr sz="2040" dirty="0">
                <a:solidFill>
                  <a:srgbClr val="902000"/>
                </a:solidFill>
                <a:latin typeface="Courier"/>
              </a:rPr>
              <a:t>country =</a:t>
            </a:r>
            <a:r>
              <a:rPr sz="2040" dirty="0">
                <a:latin typeface="Courier"/>
              </a:rPr>
              <a:t> 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</a:t>
            </a:r>
            <a:r>
              <a:rPr sz="2040" dirty="0" err="1">
                <a:solidFill>
                  <a:srgbClr val="4070A0"/>
                </a:solidFill>
                <a:latin typeface="Courier"/>
              </a:rPr>
              <a:t>usa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</a:t>
            </a:r>
            <a:r>
              <a:rPr sz="2040" dirty="0">
                <a:latin typeface="Courier"/>
              </a:rPr>
              <a:t>, </a:t>
            </a:r>
            <a:r>
              <a:rPr sz="2040" dirty="0">
                <a:solidFill>
                  <a:srgbClr val="902000"/>
                </a:solidFill>
                <a:latin typeface="Courier"/>
              </a:rPr>
              <a:t>level =</a:t>
            </a:r>
            <a:r>
              <a:rPr sz="2040" dirty="0">
                <a:latin typeface="Courier"/>
              </a:rPr>
              <a:t> </a:t>
            </a:r>
            <a:r>
              <a:rPr sz="2040" dirty="0">
                <a:solidFill>
                  <a:srgbClr val="40A070"/>
                </a:solidFill>
                <a:latin typeface="Courier"/>
              </a:rPr>
              <a:t>2</a:t>
            </a:r>
            <a:r>
              <a:rPr sz="2040" dirty="0">
                <a:latin typeface="Courier"/>
              </a:rPr>
              <a:t>)</a:t>
            </a:r>
            <a:br>
              <a:rPr dirty="0"/>
            </a:br>
            <a:r>
              <a:rPr sz="2040" dirty="0">
                <a:latin typeface="Courier"/>
              </a:rPr>
              <a:t>USA </a:t>
            </a:r>
            <a:r>
              <a:rPr sz="2040" dirty="0">
                <a:solidFill>
                  <a:srgbClr val="666666"/>
                </a:solidFill>
                <a:latin typeface="Courier"/>
              </a:rPr>
              <a:t>%&gt;%</a:t>
            </a:r>
            <a:r>
              <a:rPr sz="2040" dirty="0">
                <a:solidFill>
                  <a:srgbClr val="4070A0"/>
                </a:solidFill>
                <a:latin typeface="Courier"/>
              </a:rPr>
              <a:t> </a:t>
            </a:r>
            <a:r>
              <a:rPr sz="2040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sz="2040" dirty="0">
                <a:latin typeface="Courier"/>
              </a:rPr>
              <a:t>()</a:t>
            </a:r>
          </a:p>
          <a:p>
            <a:pPr marL="1439291" indent="0">
              <a:buNone/>
            </a:pPr>
            <a:r>
              <a:rPr sz="2040" dirty="0">
                <a:latin typeface="Courier"/>
              </a:rPr>
              <a:t>##       GID_0        NAME_0   GID_1  NAME_1 NL_NAME_1     GID_2  NAME_2 VARNAME_2
## 10143   USA United States USA.1_1 Alabama      &lt;NA&gt; USA.1.1_1 Autauga      &lt;NA&gt;
## 10398   USA United States USA.1_1 Alabama      &lt;NA&gt; USA.1.2_1 Baldwin      &lt;NA&gt;
## 10224   USA United States USA.1_1 Alabama      &lt;NA&gt; USA.1.3_1 Barbour      &lt;NA&gt;
## 10078   USA United States USA.1_1 Alabama      &lt;NA&gt; USA.1.4_1    Bibb      &lt;NA&gt;
## 9947    USA United States USA.1_1 Alabama      &lt;NA&gt; USA.1.5_1  Blount      &lt;NA&gt;
## 10200   USA United States USA.1_1 Alabama      &lt;NA&gt; USA.1.6_1 Bullock      &lt;NA&gt;
##       NL_NAME_2 TYPE_2 ENGTYPE_2 CC_2   HASC_2
## 10143      &lt;NA&gt; County    County &lt;NA&gt; US.AL.AU
temp &lt;-</a:t>
            </a:r>
            <a:r>
              <a:rPr sz="2040" dirty="0">
                <a:solidFill>
                  <a:srgbClr val="4070A0"/>
                </a:solidFill>
                <a:latin typeface="Courier"/>
              </a:rPr>
              <a:t> </a:t>
            </a:r>
            <a:r>
              <a:rPr sz="2040" b="1" dirty="0">
                <a:solidFill>
                  <a:srgbClr val="007020"/>
                </a:solidFill>
                <a:latin typeface="Courier"/>
              </a:rPr>
              <a:t>merge</a:t>
            </a:r>
            <a:r>
              <a:rPr sz="2040" dirty="0">
                <a:latin typeface="Courier"/>
              </a:rPr>
              <a:t>(USA, </a:t>
            </a:r>
            <a:r>
              <a:rPr sz="2040" dirty="0" err="1">
                <a:latin typeface="Courier"/>
              </a:rPr>
              <a:t>cases_pop_county</a:t>
            </a:r>
            <a:r>
              <a:rPr sz="2040" dirty="0">
                <a:latin typeface="Courier"/>
              </a:rPr>
              <a:t>,</a:t>
            </a:r>
            <a:br>
              <a:rPr dirty="0"/>
            </a:br>
            <a:r>
              <a:rPr sz="2040" dirty="0">
                <a:latin typeface="Courier"/>
              </a:rPr>
              <a:t>              </a:t>
            </a:r>
            <a:r>
              <a:rPr sz="2040" dirty="0" err="1">
                <a:solidFill>
                  <a:srgbClr val="902000"/>
                </a:solidFill>
                <a:latin typeface="Courier"/>
              </a:rPr>
              <a:t>by.x</a:t>
            </a:r>
            <a:r>
              <a:rPr sz="2040" dirty="0">
                <a:solidFill>
                  <a:srgbClr val="902000"/>
                </a:solidFill>
                <a:latin typeface="Courier"/>
              </a:rPr>
              <a:t> =</a:t>
            </a:r>
            <a:r>
              <a:rPr sz="2040" dirty="0">
                <a:latin typeface="Courier"/>
              </a:rPr>
              <a:t> </a:t>
            </a:r>
            <a:r>
              <a:rPr sz="204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2040" dirty="0">
                <a:latin typeface="Courier"/>
              </a:rPr>
              <a:t>(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"NAME_1"</a:t>
            </a:r>
            <a:r>
              <a:rPr sz="2040" dirty="0">
                <a:latin typeface="Courier"/>
              </a:rPr>
              <a:t>, 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"NAME_2"</a:t>
            </a:r>
            <a:r>
              <a:rPr sz="2040" dirty="0">
                <a:latin typeface="Courier"/>
              </a:rPr>
              <a:t>), </a:t>
            </a:r>
            <a:r>
              <a:rPr sz="2040" dirty="0" err="1">
                <a:solidFill>
                  <a:srgbClr val="902000"/>
                </a:solidFill>
                <a:latin typeface="Courier"/>
              </a:rPr>
              <a:t>by.y</a:t>
            </a:r>
            <a:r>
              <a:rPr sz="2040" dirty="0">
                <a:solidFill>
                  <a:srgbClr val="902000"/>
                </a:solidFill>
                <a:latin typeface="Courier"/>
              </a:rPr>
              <a:t> =</a:t>
            </a:r>
            <a:r>
              <a:rPr sz="2040" dirty="0">
                <a:latin typeface="Courier"/>
              </a:rPr>
              <a:t> </a:t>
            </a:r>
            <a:r>
              <a:rPr sz="204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2040" dirty="0">
                <a:latin typeface="Courier"/>
              </a:rPr>
              <a:t>(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"state"</a:t>
            </a:r>
            <a:r>
              <a:rPr sz="2040" dirty="0">
                <a:latin typeface="Courier"/>
              </a:rPr>
              <a:t>, </a:t>
            </a:r>
            <a:r>
              <a:rPr sz="2040" dirty="0">
                <a:solidFill>
                  <a:srgbClr val="4070A0"/>
                </a:solidFill>
                <a:latin typeface="Courier"/>
              </a:rPr>
              <a:t>"county"</a:t>
            </a:r>
            <a:r>
              <a:rPr sz="2040" dirty="0">
                <a:latin typeface="Courier"/>
              </a:rPr>
              <a:t>),</a:t>
            </a:r>
            <a:br>
              <a:rPr dirty="0"/>
            </a:br>
            <a:r>
              <a:rPr sz="2040" dirty="0">
                <a:latin typeface="Courier"/>
              </a:rPr>
              <a:t>              </a:t>
            </a:r>
            <a:r>
              <a:rPr sz="2040" dirty="0" err="1">
                <a:solidFill>
                  <a:srgbClr val="902000"/>
                </a:solidFill>
                <a:latin typeface="Courier"/>
              </a:rPr>
              <a:t>all.x</a:t>
            </a:r>
            <a:r>
              <a:rPr sz="2040" dirty="0">
                <a:solidFill>
                  <a:srgbClr val="902000"/>
                </a:solidFill>
                <a:latin typeface="Courier"/>
              </a:rPr>
              <a:t> =</a:t>
            </a:r>
            <a:r>
              <a:rPr sz="2040" dirty="0">
                <a:latin typeface="Courier"/>
              </a:rPr>
              <a:t> </a:t>
            </a:r>
            <a:r>
              <a:rPr sz="204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204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34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UFO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9018" y="2819601"/>
            <a:ext cx="14236313" cy="1674626"/>
          </a:xfrm>
        </p:spPr>
        <p:txBody>
          <a:bodyPr/>
          <a:lstStyle/>
          <a:p>
            <a:pPr marL="1439291" indent="0">
              <a:buNone/>
            </a:pPr>
            <a:r>
              <a:rPr sz="2040">
                <a:latin typeface="Courier"/>
              </a:rPr>
              <a:t>ufo &lt;-</a:t>
            </a:r>
            <a:r>
              <a:rPr sz="2040">
                <a:solidFill>
                  <a:srgbClr val="4070A0"/>
                </a:solidFill>
                <a:latin typeface="Courier"/>
              </a:rPr>
              <a:t> </a:t>
            </a:r>
            <a:r>
              <a:rPr sz="2040">
                <a:latin typeface="Courier"/>
              </a:rPr>
              <a:t>readxl</a:t>
            </a:r>
            <a:r>
              <a:rPr sz="2040">
                <a:solidFill>
                  <a:srgbClr val="666666"/>
                </a:solidFill>
                <a:latin typeface="Courier"/>
              </a:rPr>
              <a:t>::</a:t>
            </a:r>
            <a:r>
              <a:rPr sz="2040" b="1">
                <a:solidFill>
                  <a:srgbClr val="007020"/>
                </a:solidFill>
                <a:latin typeface="Courier"/>
              </a:rPr>
              <a:t>read_excel</a:t>
            </a:r>
            <a:r>
              <a:rPr sz="2040">
                <a:latin typeface="Courier"/>
              </a:rPr>
              <a:t>(</a:t>
            </a:r>
            <a:r>
              <a:rPr sz="2040">
                <a:solidFill>
                  <a:srgbClr val="4070A0"/>
                </a:solidFill>
                <a:latin typeface="Courier"/>
              </a:rPr>
              <a:t>"raw-data/ufo2019.xlsx"</a:t>
            </a:r>
            <a:r>
              <a:rPr sz="2040">
                <a:latin typeface="Courier"/>
              </a:rPr>
              <a:t>)</a:t>
            </a:r>
            <a:br/>
            <a:r>
              <a:rPr sz="2040">
                <a:latin typeface="Courier"/>
              </a:rPr>
              <a:t>ufo</a:t>
            </a:r>
            <a:r>
              <a:rPr sz="2040">
                <a:solidFill>
                  <a:srgbClr val="666666"/>
                </a:solidFill>
                <a:latin typeface="Courier"/>
              </a:rPr>
              <a:t>$</a:t>
            </a:r>
            <a:r>
              <a:rPr sz="2040">
                <a:latin typeface="Courier"/>
              </a:rPr>
              <a:t>citysta &lt;-</a:t>
            </a:r>
            <a:r>
              <a:rPr sz="2040">
                <a:solidFill>
                  <a:srgbClr val="4070A0"/>
                </a:solidFill>
                <a:latin typeface="Courier"/>
              </a:rPr>
              <a:t> </a:t>
            </a:r>
            <a:r>
              <a:rPr sz="2040" b="1">
                <a:solidFill>
                  <a:srgbClr val="007020"/>
                </a:solidFill>
                <a:latin typeface="Courier"/>
              </a:rPr>
              <a:t>paste</a:t>
            </a:r>
            <a:r>
              <a:rPr sz="2040">
                <a:latin typeface="Courier"/>
              </a:rPr>
              <a:t>(ufo</a:t>
            </a:r>
            <a:r>
              <a:rPr sz="2040">
                <a:solidFill>
                  <a:srgbClr val="666666"/>
                </a:solidFill>
                <a:latin typeface="Courier"/>
              </a:rPr>
              <a:t>$</a:t>
            </a:r>
            <a:r>
              <a:rPr sz="2040">
                <a:latin typeface="Courier"/>
              </a:rPr>
              <a:t>City, ufo</a:t>
            </a:r>
            <a:r>
              <a:rPr sz="2040">
                <a:solidFill>
                  <a:srgbClr val="666666"/>
                </a:solidFill>
                <a:latin typeface="Courier"/>
              </a:rPr>
              <a:t>$</a:t>
            </a:r>
            <a:r>
              <a:rPr sz="2040">
                <a:latin typeface="Courier"/>
              </a:rPr>
              <a:t>State, </a:t>
            </a:r>
            <a:r>
              <a:rPr sz="2040">
                <a:solidFill>
                  <a:srgbClr val="902000"/>
                </a:solidFill>
                <a:latin typeface="Courier"/>
              </a:rPr>
              <a:t>sep =</a:t>
            </a:r>
            <a:r>
              <a:rPr sz="2040">
                <a:latin typeface="Courier"/>
              </a:rPr>
              <a:t> </a:t>
            </a:r>
            <a:r>
              <a:rPr sz="2040">
                <a:solidFill>
                  <a:srgbClr val="4070A0"/>
                </a:solidFill>
                <a:latin typeface="Courier"/>
              </a:rPr>
              <a:t>", "</a:t>
            </a:r>
            <a:r>
              <a:rPr sz="2040">
                <a:latin typeface="Courier"/>
              </a:rPr>
              <a:t>) </a:t>
            </a:r>
            <a:br/>
            <a:r>
              <a:rPr sz="2040">
                <a:latin typeface="Courier"/>
              </a:rPr>
              <a:t>ufo</a:t>
            </a:r>
            <a:r>
              <a:rPr sz="2040">
                <a:solidFill>
                  <a:srgbClr val="666666"/>
                </a:solidFill>
                <a:latin typeface="Courier"/>
              </a:rPr>
              <a:t>$</a:t>
            </a:r>
            <a:r>
              <a:rPr sz="2040">
                <a:latin typeface="Courier"/>
              </a:rPr>
              <a:t>position &lt;-</a:t>
            </a:r>
            <a:r>
              <a:rPr sz="2040">
                <a:solidFill>
                  <a:srgbClr val="4070A0"/>
                </a:solidFill>
                <a:latin typeface="Courier"/>
              </a:rPr>
              <a:t> </a:t>
            </a:r>
            <a:r>
              <a:rPr sz="2040">
                <a:latin typeface="Courier"/>
              </a:rPr>
              <a:t>purrr</a:t>
            </a:r>
            <a:r>
              <a:rPr sz="2040">
                <a:solidFill>
                  <a:srgbClr val="666666"/>
                </a:solidFill>
                <a:latin typeface="Courier"/>
              </a:rPr>
              <a:t>::</a:t>
            </a:r>
            <a:r>
              <a:rPr sz="2040" b="1">
                <a:solidFill>
                  <a:srgbClr val="007020"/>
                </a:solidFill>
                <a:latin typeface="Courier"/>
              </a:rPr>
              <a:t>map</a:t>
            </a:r>
            <a:r>
              <a:rPr sz="2040">
                <a:latin typeface="Courier"/>
              </a:rPr>
              <a:t>(ufo</a:t>
            </a:r>
            <a:r>
              <a:rPr sz="2040">
                <a:solidFill>
                  <a:srgbClr val="666666"/>
                </a:solidFill>
                <a:latin typeface="Courier"/>
              </a:rPr>
              <a:t>$</a:t>
            </a:r>
            <a:r>
              <a:rPr sz="2040">
                <a:latin typeface="Courier"/>
              </a:rPr>
              <a:t>citysta, ggmap</a:t>
            </a:r>
            <a:r>
              <a:rPr sz="2040">
                <a:solidFill>
                  <a:srgbClr val="666666"/>
                </a:solidFill>
                <a:latin typeface="Courier"/>
              </a:rPr>
              <a:t>::</a:t>
            </a:r>
            <a:r>
              <a:rPr sz="2040">
                <a:latin typeface="Courier"/>
              </a:rPr>
              <a:t>geocode)</a:t>
            </a:r>
            <a:br/>
            <a:r>
              <a:rPr sz="2040">
                <a:latin typeface="Courier"/>
              </a:rPr>
              <a:t>ufo2 &lt;-</a:t>
            </a:r>
            <a:r>
              <a:rPr sz="2040">
                <a:solidFill>
                  <a:srgbClr val="4070A0"/>
                </a:solidFill>
                <a:latin typeface="Courier"/>
              </a:rPr>
              <a:t> </a:t>
            </a:r>
            <a:r>
              <a:rPr sz="2040">
                <a:latin typeface="Courier"/>
              </a:rPr>
              <a:t>ufo </a:t>
            </a:r>
            <a:r>
              <a:rPr sz="2040">
                <a:solidFill>
                  <a:srgbClr val="666666"/>
                </a:solidFill>
                <a:latin typeface="Courier"/>
              </a:rPr>
              <a:t>%&gt;%</a:t>
            </a:r>
            <a:r>
              <a:rPr sz="2040">
                <a:solidFill>
                  <a:srgbClr val="4070A0"/>
                </a:solidFill>
                <a:latin typeface="Courier"/>
              </a:rPr>
              <a:t> </a:t>
            </a:r>
            <a:r>
              <a:rPr sz="2040" b="1">
                <a:solidFill>
                  <a:srgbClr val="007020"/>
                </a:solidFill>
                <a:latin typeface="Courier"/>
              </a:rPr>
              <a:t>unnest</a:t>
            </a:r>
            <a:r>
              <a:rPr sz="2040">
                <a:latin typeface="Courier"/>
              </a:rPr>
              <a:t>(</a:t>
            </a:r>
            <a:r>
              <a:rPr sz="2040">
                <a:solidFill>
                  <a:srgbClr val="902000"/>
                </a:solidFill>
                <a:latin typeface="Courier"/>
              </a:rPr>
              <a:t>cols =</a:t>
            </a:r>
            <a:r>
              <a:rPr sz="2040">
                <a:latin typeface="Courier"/>
              </a:rPr>
              <a:t> </a:t>
            </a:r>
            <a:r>
              <a:rPr sz="2040">
                <a:solidFill>
                  <a:srgbClr val="4070A0"/>
                </a:solidFill>
                <a:latin typeface="Courier"/>
              </a:rPr>
              <a:t>"position"</a:t>
            </a:r>
            <a:r>
              <a:rPr sz="204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118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95059" y="-4797126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80131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9499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66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Title of Presentation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1314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45328" y="4381997"/>
            <a:ext cx="9744199" cy="486543"/>
          </a:xfrm>
        </p:spPr>
        <p:txBody>
          <a:bodyPr/>
          <a:lstStyle/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06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596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701" y="1966389"/>
            <a:ext cx="9744199" cy="2677656"/>
          </a:xfrm>
        </p:spPr>
        <p:txBody>
          <a:bodyPr/>
          <a:lstStyle/>
          <a:p>
            <a:r>
              <a:rPr lang="en-US" dirty="0"/>
              <a:t>“Quote goes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466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2950" y="2208731"/>
            <a:ext cx="3604654" cy="166814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1</a:t>
            </a:r>
          </a:p>
          <a:p>
            <a:r>
              <a:rPr lang="en-US" dirty="0"/>
              <a:t>Text block goes here. Lorem ipsum dolor sit.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06473" y="2208731"/>
            <a:ext cx="3604654" cy="166814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2</a:t>
            </a:r>
            <a:endParaRPr lang="en-US" dirty="0"/>
          </a:p>
          <a:p>
            <a:r>
              <a:rPr lang="en-US" dirty="0"/>
              <a:t>Text block goes here. Lorem ipsum dolor sit.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9996" y="2208731"/>
            <a:ext cx="3604654" cy="166814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3</a:t>
            </a:r>
            <a:endParaRPr lang="en-US" dirty="0"/>
          </a:p>
          <a:p>
            <a:r>
              <a:rPr lang="en-US" dirty="0"/>
              <a:t>Text block goes here. Lorem ipsum dolor sit. </a:t>
            </a:r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sidac ebadbit amet, consectetur adi.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680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6" b="1336"/>
          <a:stretch/>
        </p:blipFill>
        <p:spPr/>
      </p:pic>
    </p:spTree>
    <p:extLst>
      <p:ext uri="{BB962C8B-B14F-4D97-AF65-F5344CB8AC3E}">
        <p14:creationId xmlns:p14="http://schemas.microsoft.com/office/powerpoint/2010/main" val="10365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8277412" y="6487326"/>
            <a:ext cx="5540188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/>
              <a:t>Place text over photo in solid green box.</a:t>
            </a:r>
          </a:p>
        </p:txBody>
      </p:sp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Subheadline goes here</a:t>
            </a:r>
            <a:endParaRPr lang="en-US" dirty="0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755465908"/>
              </p:ext>
            </p:extLst>
          </p:nvPr>
        </p:nvGraphicFramePr>
        <p:xfrm>
          <a:off x="1270000" y="1443038"/>
          <a:ext cx="6862763" cy="499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13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727026923"/>
              </p:ext>
            </p:extLst>
          </p:nvPr>
        </p:nvGraphicFramePr>
        <p:xfrm>
          <a:off x="2112802" y="635120"/>
          <a:ext cx="9545798" cy="694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4629346" y="1853276"/>
            <a:ext cx="4512709" cy="451270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951" y="3035988"/>
            <a:ext cx="4039498" cy="2558718"/>
          </a:xfrm>
        </p:spPr>
        <p:txBody>
          <a:bodyPr/>
          <a:lstStyle/>
          <a:p>
            <a:pPr algn="ctr">
              <a:lnSpc>
                <a:spcPct val="114000"/>
              </a:lnSpc>
            </a:pPr>
            <a:r>
              <a:rPr lang="en-US" sz="4800" dirty="0">
                <a:solidFill>
                  <a:schemeClr val="tx1"/>
                </a:solidFill>
              </a:rPr>
              <a:t>Supporting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Copy Goes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972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CSU Color Palette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73993" y="2884643"/>
            <a:ext cx="730330" cy="752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8930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30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77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2"/>
                </a:solidFill>
                <a:latin typeface="+mj-lt"/>
              </a:rPr>
              <a:t>43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1746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0854" y="2884643"/>
            <a:ext cx="730330" cy="752461"/>
          </a:xfrm>
          <a:prstGeom prst="rect">
            <a:avLst/>
          </a:prstGeom>
          <a:solidFill>
            <a:srgbClr val="DA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16175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200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195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114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227718" y="2884643"/>
            <a:ext cx="730330" cy="75246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343037" y="3758052"/>
            <a:ext cx="499698" cy="690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88828" y="2225271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>
                <a:ea typeface="Franklin Gothic Book" charset="0"/>
                <a:cs typeface="Franklin Gothic Book" charset="0"/>
              </a:rPr>
              <a:t>Primary Color Palette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5174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573993" y="5540141"/>
            <a:ext cx="504343" cy="519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82757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2"/>
                </a:solidFill>
                <a:latin typeface="+mj-lt"/>
              </a:rPr>
              <a:t>201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2"/>
                </a:solidFill>
                <a:latin typeface="+mj-lt"/>
              </a:rPr>
              <a:t>216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2"/>
                </a:solidFill>
                <a:latin typeface="+mj-lt"/>
              </a:rPr>
              <a:t>69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501847" y="5540141"/>
            <a:ext cx="504343" cy="519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510608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3"/>
                </a:solidFill>
                <a:latin typeface="+mj-lt"/>
              </a:rPr>
              <a:t>204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3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3"/>
                </a:solidFill>
                <a:latin typeface="+mj-lt"/>
              </a:rPr>
              <a:t>48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429700" y="5540141"/>
            <a:ext cx="504343" cy="5196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438461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4"/>
                </a:solidFill>
                <a:latin typeface="+mj-lt"/>
              </a:rPr>
              <a:t>16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4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4"/>
                </a:solidFill>
                <a:latin typeface="+mj-lt"/>
              </a:rPr>
              <a:t>86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88828" y="4880769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>
                <a:ea typeface="Franklin Gothic Book" charset="0"/>
                <a:cs typeface="Franklin Gothic Book" charset="0"/>
              </a:rPr>
              <a:t>Tertiary Color Palette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27211" y="2662594"/>
            <a:ext cx="45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27211" y="5318093"/>
            <a:ext cx="56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357553" y="5540141"/>
            <a:ext cx="504343" cy="5196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6313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5"/>
                </a:solidFill>
                <a:latin typeface="+mj-lt"/>
              </a:rPr>
              <a:t>18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5"/>
                </a:solidFill>
                <a:latin typeface="+mj-lt"/>
              </a:rPr>
              <a:t>164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5"/>
                </a:solidFill>
                <a:latin typeface="+mj-lt"/>
              </a:rPr>
              <a:t>182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85406" y="5540141"/>
            <a:ext cx="504343" cy="519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9416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236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197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48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11140" y="2884643"/>
            <a:ext cx="730330" cy="752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6456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91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62032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0648" y="2884643"/>
            <a:ext cx="730330" cy="752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596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1"/>
                </a:solidFill>
              </a:rPr>
              <a:t>217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1"/>
                </a:solidFill>
              </a:rPr>
              <a:t>120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accent1"/>
                </a:solidFill>
              </a:rPr>
              <a:t>45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99114" y="2225271"/>
            <a:ext cx="3367010" cy="343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>
                <a:ea typeface="Franklin Gothic Book" charset="0"/>
                <a:cs typeface="Franklin Gothic Book" charset="0"/>
              </a:rPr>
              <a:t>Secondary Color Palette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837497" y="2662594"/>
            <a:ext cx="342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/>
              <a:t>CSU Icons – Green</a:t>
            </a:r>
          </a:p>
        </p:txBody>
      </p:sp>
    </p:spTree>
    <p:extLst>
      <p:ext uri="{BB962C8B-B14F-4D97-AF65-F5344CB8AC3E}">
        <p14:creationId xmlns:p14="http://schemas.microsoft.com/office/powerpoint/2010/main" val="850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/>
              <a:t>CSU Icons – Gray</a:t>
            </a:r>
          </a:p>
        </p:txBody>
      </p:sp>
    </p:spTree>
    <p:extLst>
      <p:ext uri="{BB962C8B-B14F-4D97-AF65-F5344CB8AC3E}">
        <p14:creationId xmlns:p14="http://schemas.microsoft.com/office/powerpoint/2010/main" val="17511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>
                <a:solidFill>
                  <a:schemeClr val="bg2"/>
                </a:solidFill>
              </a:rPr>
              <a:t>CSU Icons – White</a:t>
            </a:r>
          </a:p>
        </p:txBody>
      </p:sp>
    </p:spTree>
    <p:extLst>
      <p:ext uri="{BB962C8B-B14F-4D97-AF65-F5344CB8AC3E}">
        <p14:creationId xmlns:p14="http://schemas.microsoft.com/office/powerpoint/2010/main" val="2854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CSU Logos on White 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8" y="2989579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Ram’s Head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Word Mark</a:t>
            </a:r>
          </a:p>
        </p:txBody>
      </p:sp>
    </p:spTree>
    <p:extLst>
      <p:ext uri="{BB962C8B-B14F-4D97-AF65-F5344CB8AC3E}">
        <p14:creationId xmlns:p14="http://schemas.microsoft.com/office/powerpoint/2010/main" val="16178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2053" y="2285999"/>
            <a:ext cx="12933496" cy="49099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2989579"/>
            <a:ext cx="7212230" cy="1613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5690093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Ram’s Head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Word Mark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/>
          <a:lstStyle/>
          <a:p>
            <a:r>
              <a:rPr lang="en-US" dirty="0"/>
              <a:t>CSU Logos on Dark Background</a:t>
            </a:r>
          </a:p>
        </p:txBody>
      </p:sp>
    </p:spTree>
    <p:extLst>
      <p:ext uri="{BB962C8B-B14F-4D97-AF65-F5344CB8AC3E}">
        <p14:creationId xmlns:p14="http://schemas.microsoft.com/office/powerpoint/2010/main" val="156626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562" y="424598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Loading tidycensus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36360" y="2514798"/>
            <a:ext cx="14236313" cy="4327595"/>
          </a:xfrm>
        </p:spPr>
        <p:txBody>
          <a:bodyPr/>
          <a:lstStyle/>
          <a:p>
            <a:pPr marL="1439291" indent="0">
              <a:buNone/>
            </a:pPr>
            <a:r>
              <a:rPr sz="2040" dirty="0">
                <a:latin typeface="Courier"/>
              </a:rPr>
              <a:t>&gt; library(</a:t>
            </a:r>
            <a:r>
              <a:rPr sz="2040" dirty="0" err="1">
                <a:latin typeface="Courier"/>
              </a:rPr>
              <a:t>tidycensus</a:t>
            </a:r>
            <a:r>
              <a:rPr sz="2040" dirty="0">
                <a:latin typeface="Courier"/>
              </a:rPr>
              <a:t>)
Error: package or namespace load failed for ‘</a:t>
            </a:r>
            <a:r>
              <a:rPr sz="2040" dirty="0" err="1">
                <a:latin typeface="Courier"/>
              </a:rPr>
              <a:t>tidycensus</a:t>
            </a:r>
            <a:r>
              <a:rPr sz="2040" dirty="0">
                <a:latin typeface="Courier"/>
              </a:rPr>
              <a:t>’ in </a:t>
            </a:r>
            <a:r>
              <a:rPr sz="2040" dirty="0" err="1">
                <a:latin typeface="Courier"/>
              </a:rPr>
              <a:t>dyn.load</a:t>
            </a:r>
            <a:r>
              <a:rPr sz="2040" dirty="0">
                <a:latin typeface="Courier"/>
              </a:rPr>
              <a:t>(file, </a:t>
            </a:r>
            <a:r>
              <a:rPr sz="2040" dirty="0" err="1">
                <a:latin typeface="Courier"/>
              </a:rPr>
              <a:t>DLLpath</a:t>
            </a:r>
            <a:r>
              <a:rPr sz="2040" dirty="0">
                <a:latin typeface="Courier"/>
              </a:rPr>
              <a:t> = </a:t>
            </a:r>
            <a:r>
              <a:rPr sz="2040" dirty="0" err="1">
                <a:latin typeface="Courier"/>
              </a:rPr>
              <a:t>DLLpath</a:t>
            </a:r>
            <a:r>
              <a:rPr sz="2040" dirty="0">
                <a:latin typeface="Courier"/>
              </a:rPr>
              <a:t>, ...):
 unable to load shared object '/Users/</a:t>
            </a:r>
            <a:r>
              <a:rPr sz="2040" dirty="0" err="1">
                <a:latin typeface="Courier"/>
              </a:rPr>
              <a:t>evanconaway</a:t>
            </a:r>
            <a:r>
              <a:rPr sz="2040" dirty="0">
                <a:latin typeface="Courier"/>
              </a:rPr>
              <a:t>/Library/R/4.0/library/sf/libs/</a:t>
            </a:r>
            <a:r>
              <a:rPr sz="2040" dirty="0" err="1">
                <a:latin typeface="Courier"/>
              </a:rPr>
              <a:t>sf.so</a:t>
            </a:r>
            <a:r>
              <a:rPr sz="2040" dirty="0">
                <a:latin typeface="Courier"/>
              </a:rPr>
              <a:t>':
  </a:t>
            </a:r>
            <a:r>
              <a:rPr sz="2040" dirty="0" err="1">
                <a:latin typeface="Courier"/>
              </a:rPr>
              <a:t>dlopen</a:t>
            </a:r>
            <a:r>
              <a:rPr sz="2040" dirty="0">
                <a:latin typeface="Courier"/>
              </a:rPr>
              <a:t>(/Users/</a:t>
            </a:r>
            <a:r>
              <a:rPr sz="2040" dirty="0" err="1">
                <a:latin typeface="Courier"/>
              </a:rPr>
              <a:t>evanconaway</a:t>
            </a:r>
            <a:r>
              <a:rPr sz="2040" dirty="0">
                <a:latin typeface="Courier"/>
              </a:rPr>
              <a:t>/Library/R/4.0/library/sf/libs/</a:t>
            </a:r>
            <a:r>
              <a:rPr sz="2040" dirty="0" err="1">
                <a:latin typeface="Courier"/>
              </a:rPr>
              <a:t>sf.so</a:t>
            </a:r>
            <a:r>
              <a:rPr sz="2040" dirty="0">
                <a:latin typeface="Courier"/>
              </a:rPr>
              <a:t>, 6): Library not loaded: /</a:t>
            </a:r>
            <a:r>
              <a:rPr sz="2040" dirty="0" err="1">
                <a:latin typeface="Courier"/>
              </a:rPr>
              <a:t>usr</a:t>
            </a:r>
            <a:r>
              <a:rPr sz="2040" dirty="0">
                <a:latin typeface="Courier"/>
              </a:rPr>
              <a:t>/lib/libpq.5.dylib
  Referenced from: /Users/</a:t>
            </a:r>
            <a:r>
              <a:rPr sz="2040" dirty="0" err="1">
                <a:latin typeface="Courier"/>
              </a:rPr>
              <a:t>evanconaway</a:t>
            </a:r>
            <a:r>
              <a:rPr sz="2040" dirty="0">
                <a:latin typeface="Courier"/>
              </a:rPr>
              <a:t>/Library/R/4.0/library/sf/libs/</a:t>
            </a:r>
            <a:r>
              <a:rPr sz="2040" dirty="0" err="1">
                <a:latin typeface="Courier"/>
              </a:rPr>
              <a:t>sf.so</a:t>
            </a:r>
            <a:r>
              <a:rPr sz="2040" dirty="0">
                <a:latin typeface="Courier"/>
              </a:rPr>
              <a:t>
  Reason: image not found </a:t>
            </a:r>
          </a:p>
        </p:txBody>
      </p:sp>
    </p:spTree>
    <p:extLst>
      <p:ext uri="{BB962C8B-B14F-4D97-AF65-F5344CB8AC3E}">
        <p14:creationId xmlns:p14="http://schemas.microsoft.com/office/powerpoint/2010/main" val="40873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Fix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462" y="2819601"/>
            <a:ext cx="14236313" cy="2136290"/>
          </a:xfrm>
        </p:spPr>
        <p:txBody>
          <a:bodyPr/>
          <a:lstStyle/>
          <a:p>
            <a:pPr marL="1439291" indent="0">
              <a:buNone/>
            </a:pPr>
            <a:r>
              <a:rPr sz="2040" dirty="0">
                <a:latin typeface="Courier"/>
              </a:rPr>
              <a:t>&gt; </a:t>
            </a:r>
            <a:r>
              <a:rPr sz="2040" dirty="0" err="1">
                <a:latin typeface="Courier"/>
              </a:rPr>
              <a:t>remove.packages</a:t>
            </a:r>
            <a:r>
              <a:rPr sz="2040" dirty="0">
                <a:latin typeface="Courier"/>
              </a:rPr>
              <a:t>("sf")
Removing package from ‘/Users/</a:t>
            </a:r>
            <a:r>
              <a:rPr sz="2040" dirty="0" err="1">
                <a:latin typeface="Courier"/>
              </a:rPr>
              <a:t>evanconaway</a:t>
            </a:r>
            <a:r>
              <a:rPr sz="2040" dirty="0">
                <a:latin typeface="Courier"/>
              </a:rPr>
              <a:t>/Library/R/4.0/library’
(as ‘lib’ is unspecified)
&gt; </a:t>
            </a:r>
            <a:r>
              <a:rPr sz="2040" dirty="0" err="1">
                <a:latin typeface="Courier"/>
              </a:rPr>
              <a:t>install.packages</a:t>
            </a:r>
            <a:r>
              <a:rPr sz="2040" dirty="0">
                <a:latin typeface="Courier"/>
              </a:rPr>
              <a:t>("sf")</a:t>
            </a:r>
          </a:p>
        </p:txBody>
      </p:sp>
    </p:spTree>
    <p:extLst>
      <p:ext uri="{BB962C8B-B14F-4D97-AF65-F5344CB8AC3E}">
        <p14:creationId xmlns:p14="http://schemas.microsoft.com/office/powerpoint/2010/main" val="26520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9018" y="2819601"/>
            <a:ext cx="14236313" cy="4327595"/>
          </a:xfrm>
        </p:spPr>
        <p:txBody>
          <a:bodyPr/>
          <a:lstStyle/>
          <a:p>
            <a:pPr marL="1439291" indent="0">
              <a:buNone/>
            </a:pPr>
            <a:r>
              <a:rPr sz="2040">
                <a:latin typeface="Courier"/>
              </a:rPr>
              <a:t>&gt; library(tidycensus)
Error: package or namespace load failed for ‘tidycensus’ in dyn.load(file, DLLpath = DLLpath, ...):
 unable to load shared object '/Users/evanconaway/Library/R/4.0/library/rgdal/libs/rgdal.so':
  dlopen(/Users/evanconaway/Library/R/4.0/library/rgdal/libs/rgdal.so, 6): Library not loaded: /usr/lib/libpq.5.dylib
  Referenced from: /Users/evanconaway/Library/R/4.0/library/rgdal/libs/rgdal.so
  Reason: image not found</a:t>
            </a:r>
          </a:p>
        </p:txBody>
      </p:sp>
    </p:spTree>
    <p:extLst>
      <p:ext uri="{BB962C8B-B14F-4D97-AF65-F5344CB8AC3E}">
        <p14:creationId xmlns:p14="http://schemas.microsoft.com/office/powerpoint/2010/main" val="193081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Fix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9018" y="2819601"/>
            <a:ext cx="14236313" cy="2136290"/>
          </a:xfrm>
        </p:spPr>
        <p:txBody>
          <a:bodyPr/>
          <a:lstStyle/>
          <a:p>
            <a:pPr marL="1439291" indent="0">
              <a:buNone/>
            </a:pPr>
            <a:r>
              <a:rPr sz="2040" dirty="0">
                <a:latin typeface="Courier"/>
              </a:rPr>
              <a:t>&gt; </a:t>
            </a:r>
            <a:r>
              <a:rPr sz="2040" dirty="0" err="1">
                <a:latin typeface="Courier"/>
              </a:rPr>
              <a:t>remove.packages</a:t>
            </a:r>
            <a:r>
              <a:rPr sz="2040" dirty="0">
                <a:latin typeface="Courier"/>
              </a:rPr>
              <a:t>("</a:t>
            </a:r>
            <a:r>
              <a:rPr sz="2040" dirty="0" err="1">
                <a:latin typeface="Courier"/>
              </a:rPr>
              <a:t>rgdals</a:t>
            </a:r>
            <a:r>
              <a:rPr sz="2040" dirty="0">
                <a:latin typeface="Courier"/>
              </a:rPr>
              <a:t>")
Removing package from ‘/Users/</a:t>
            </a:r>
            <a:r>
              <a:rPr sz="2040" dirty="0" err="1">
                <a:latin typeface="Courier"/>
              </a:rPr>
              <a:t>evanconaway</a:t>
            </a:r>
            <a:r>
              <a:rPr sz="2040" dirty="0">
                <a:latin typeface="Courier"/>
              </a:rPr>
              <a:t>/Library/R/4.0/library’
(as ‘lib’ is unspecified)
&gt; </a:t>
            </a:r>
            <a:r>
              <a:rPr sz="2040" dirty="0" err="1">
                <a:latin typeface="Courier"/>
              </a:rPr>
              <a:t>install.packages</a:t>
            </a:r>
            <a:r>
              <a:rPr sz="2040" dirty="0">
                <a:latin typeface="Courier"/>
              </a:rPr>
              <a:t>("</a:t>
            </a:r>
            <a:r>
              <a:rPr sz="2040" dirty="0" err="1">
                <a:latin typeface="Courier"/>
              </a:rPr>
              <a:t>rgdal</a:t>
            </a:r>
            <a:r>
              <a:rPr sz="2040" dirty="0">
                <a:latin typeface="Courier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50393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Set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9018" y="2819601"/>
            <a:ext cx="14236313" cy="2205219"/>
          </a:xfrm>
        </p:spPr>
        <p:txBody>
          <a:bodyPr/>
          <a:lstStyle/>
          <a:p>
            <a:pPr marL="1439291" indent="0">
              <a:buNone/>
            </a:pPr>
            <a:r>
              <a:rPr sz="2040" b="1">
                <a:solidFill>
                  <a:srgbClr val="007020"/>
                </a:solidFill>
                <a:latin typeface="Courier"/>
              </a:rPr>
              <a:t>library</a:t>
            </a:r>
            <a:r>
              <a:rPr sz="2040">
                <a:latin typeface="Courier"/>
              </a:rPr>
              <a:t>(tidycensus)</a:t>
            </a:r>
            <a:br/>
            <a:r>
              <a:rPr sz="2040" i="1">
                <a:solidFill>
                  <a:srgbClr val="60A0B0"/>
                </a:solidFill>
                <a:latin typeface="Courier"/>
              </a:rPr>
              <a:t>#Set your census API</a:t>
            </a:r>
            <a:br/>
            <a:r>
              <a:rPr sz="2040" b="1">
                <a:solidFill>
                  <a:srgbClr val="007020"/>
                </a:solidFill>
                <a:latin typeface="Courier"/>
              </a:rPr>
              <a:t>census_api_key</a:t>
            </a:r>
            <a:r>
              <a:rPr sz="2040">
                <a:latin typeface="Courier"/>
              </a:rPr>
              <a:t>(</a:t>
            </a:r>
            <a:r>
              <a:rPr sz="2040">
                <a:solidFill>
                  <a:srgbClr val="4070A0"/>
                </a:solidFill>
                <a:latin typeface="Courier"/>
              </a:rPr>
              <a:t>"a9f73606aa90c548c310f08b3239a72ca964a1d4"</a:t>
            </a:r>
            <a:r>
              <a:rPr sz="2040">
                <a:latin typeface="Courier"/>
              </a:rPr>
              <a:t>)</a:t>
            </a:r>
          </a:p>
          <a:p>
            <a:pPr marL="1439291" indent="0">
              <a:buNone/>
            </a:pPr>
            <a:r>
              <a:rPr sz="2040">
                <a:latin typeface="Courier"/>
              </a:rPr>
              <a:t>## To install your API key for use in future sessions, run this function with `install = TRUE`.</a:t>
            </a:r>
          </a:p>
        </p:txBody>
      </p:sp>
    </p:spTree>
    <p:extLst>
      <p:ext uri="{BB962C8B-B14F-4D97-AF65-F5344CB8AC3E}">
        <p14:creationId xmlns:p14="http://schemas.microsoft.com/office/powerpoint/2010/main" val="13215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1542</Words>
  <Application>Microsoft Macintosh PowerPoint</Application>
  <PresentationFormat>Custom</PresentationFormat>
  <Paragraphs>131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</vt:lpstr>
      <vt:lpstr>Franklin Gothic Book</vt:lpstr>
      <vt:lpstr>Office Theme</vt:lpstr>
      <vt:lpstr>How to Import Slides</vt:lpstr>
      <vt:lpstr>PowerPoint Presentation</vt:lpstr>
      <vt:lpstr>PowerPoint Presentation</vt:lpstr>
      <vt:lpstr>PowerPoint Presentation</vt:lpstr>
      <vt:lpstr>Loading tidycensus</vt:lpstr>
      <vt:lpstr>Fix 1</vt:lpstr>
      <vt:lpstr>Try Again</vt:lpstr>
      <vt:lpstr>Fix 2</vt:lpstr>
      <vt:lpstr>Set API</vt:lpstr>
      <vt:lpstr>Get Census Data</vt:lpstr>
      <vt:lpstr>How to know what varianle?</vt:lpstr>
      <vt:lpstr>Data to plot</vt:lpstr>
      <vt:lpstr>Get polygons</vt:lpstr>
      <vt:lpstr>UFO Data</vt:lpstr>
      <vt:lpstr>PowerPoint Presentation</vt:lpstr>
      <vt:lpstr>PowerPoint Presentation</vt:lpstr>
      <vt:lpstr>PowerPoint Presentation</vt:lpstr>
      <vt:lpstr>Headline Copy Goes Here</vt:lpstr>
      <vt:lpstr>Headline Copy Goes Here</vt:lpstr>
      <vt:lpstr>Section Header</vt:lpstr>
      <vt:lpstr>Section Header</vt:lpstr>
      <vt:lpstr>“Quote goes here. Lorem ipsum dolor sit amet, consecteur adipiscing elit.” </vt:lpstr>
      <vt:lpstr>PowerPoint Presentation</vt:lpstr>
      <vt:lpstr>Copy Goes Here</vt:lpstr>
      <vt:lpstr>Headline Copy Goes Here</vt:lpstr>
      <vt:lpstr>Headline Copy Goes Here</vt:lpstr>
      <vt:lpstr>Headline Copy Goes Here</vt:lpstr>
      <vt:lpstr>PowerPoint Presentation</vt:lpstr>
      <vt:lpstr>Headline Copy Goes Here</vt:lpstr>
      <vt:lpstr>Supporting Copy Goes Here</vt:lpstr>
      <vt:lpstr>CSU Color Palette</vt:lpstr>
      <vt:lpstr>PowerPoint Presentation</vt:lpstr>
      <vt:lpstr>PowerPoint Presentation</vt:lpstr>
      <vt:lpstr>PowerPoint Presentation</vt:lpstr>
      <vt:lpstr>CSU Logos on White Background</vt:lpstr>
      <vt:lpstr>CSU Logos on Dark Background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Conaway,Evan</cp:lastModifiedBy>
  <cp:revision>167</cp:revision>
  <dcterms:created xsi:type="dcterms:W3CDTF">2015-06-30T23:05:53Z</dcterms:created>
  <dcterms:modified xsi:type="dcterms:W3CDTF">2020-12-14T06:35:50Z</dcterms:modified>
</cp:coreProperties>
</file>